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74" r:id="rId2"/>
    <p:sldId id="457" r:id="rId3"/>
    <p:sldId id="458" r:id="rId4"/>
    <p:sldId id="441" r:id="rId5"/>
    <p:sldId id="451" r:id="rId6"/>
    <p:sldId id="449" r:id="rId7"/>
    <p:sldId id="454" r:id="rId8"/>
    <p:sldId id="455" r:id="rId9"/>
    <p:sldId id="450" r:id="rId10"/>
    <p:sldId id="456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你从图中看到了哪些信息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6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5.xml"/><Relationship Id="rId5" Type="http://schemas.openxmlformats.org/officeDocument/2006/relationships/slide" Target="slide24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57158" y="1208783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单元     小数</a:t>
            </a:r>
            <a:r>
              <a:rPr lang="zh-CN" altLang="en-US" sz="4800" dirty="0"/>
              <a:t>的意义和性质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494672" y="2018794"/>
            <a:ext cx="65008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小数的近似数</a:t>
            </a:r>
          </a:p>
        </p:txBody>
      </p:sp>
      <p:sp>
        <p:nvSpPr>
          <p:cNvPr id="24" name="矩形 23"/>
          <p:cNvSpPr/>
          <p:nvPr/>
        </p:nvSpPr>
        <p:spPr>
          <a:xfrm>
            <a:off x="634369" y="3166829"/>
            <a:ext cx="8018137" cy="144655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 把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较大数改写成用“万”或“亿”作单位的数	</a:t>
            </a:r>
            <a:endParaRPr lang="zh-CN" altLang="en-US" sz="4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715676" y="908720"/>
            <a:ext cx="8856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把下面的数改写成用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“亿”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作单位的数。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555699" y="1844462"/>
            <a:ext cx="71846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145000000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674275600(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保留两位小数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3153162"/>
            <a:ext cx="252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145000000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612138" y="4161274"/>
            <a:ext cx="2303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≈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7784" y="3153162"/>
            <a:ext cx="18742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itchFamily="2" charset="-122"/>
                <a:ea typeface="华文楷体" pitchFamily="2" charset="-122"/>
              </a:rPr>
              <a:t>=1.45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亿</a:t>
            </a:r>
            <a:endParaRPr lang="zh-CN" altLang="en-US" sz="4000" dirty="0"/>
          </a:p>
        </p:txBody>
      </p:sp>
      <p:sp>
        <p:nvSpPr>
          <p:cNvPr id="9" name="矩形 8"/>
          <p:cNvSpPr/>
          <p:nvPr/>
        </p:nvSpPr>
        <p:spPr>
          <a:xfrm>
            <a:off x="340196" y="4200252"/>
            <a:ext cx="2427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674275600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3101472" y="4161274"/>
            <a:ext cx="2303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华文楷体" pitchFamily="2" charset="-122"/>
                <a:ea typeface="华文楷体" pitchFamily="2" charset="-122"/>
              </a:rPr>
              <a:t>6.74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亿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60"/>
          <a:stretch>
            <a:fillRect/>
          </a:stretch>
        </p:blipFill>
        <p:spPr>
          <a:xfrm>
            <a:off x="5119589" y="2429237"/>
            <a:ext cx="2738559" cy="3345344"/>
          </a:xfrm>
          <a:prstGeom prst="rect">
            <a:avLst/>
          </a:prstGeom>
        </p:spPr>
      </p:pic>
      <p:grpSp>
        <p:nvGrpSpPr>
          <p:cNvPr id="13" name="组合 9"/>
          <p:cNvGrpSpPr/>
          <p:nvPr/>
        </p:nvGrpSpPr>
        <p:grpSpPr>
          <a:xfrm>
            <a:off x="5987025" y="5908795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53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268893" y="4932457"/>
            <a:ext cx="17270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8699.2</a:t>
            </a:r>
          </a:p>
        </p:txBody>
      </p:sp>
      <p:sp>
        <p:nvSpPr>
          <p:cNvPr id="20" name="矩形 19"/>
          <p:cNvSpPr/>
          <p:nvPr/>
        </p:nvSpPr>
        <p:spPr>
          <a:xfrm>
            <a:off x="-108520" y="4987043"/>
            <a:ext cx="4729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86992000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台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=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万台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282382" y="5517232"/>
            <a:ext cx="135351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00033" y="1196752"/>
            <a:ext cx="81439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下面是我国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2011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年冰箱和彩电的产量，按照要求改写各数。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496" y="442840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冰箱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86885" y="5004465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1.22</a:t>
            </a:r>
          </a:p>
        </p:txBody>
      </p:sp>
      <p:sp>
        <p:nvSpPr>
          <p:cNvPr id="25" name="矩形 24"/>
          <p:cNvSpPr/>
          <p:nvPr/>
        </p:nvSpPr>
        <p:spPr>
          <a:xfrm>
            <a:off x="4524944" y="4995415"/>
            <a:ext cx="47275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122314000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台≈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亿台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283648" y="5580529"/>
            <a:ext cx="104333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862120" y="442036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彩电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48064" y="5652537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（保留两位小数）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44956"/>
            <a:ext cx="3144755" cy="216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mengxun\AppData\Roaming\Tencent\Users\704695030\QQ\WinTemp\RichOle\DW%{(N~$NOPC]E~Y{GCWYG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4178" y="2919408"/>
            <a:ext cx="3127885" cy="209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57224" y="428604"/>
            <a:ext cx="57791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2.</a:t>
            </a:r>
            <a:r>
              <a:rPr lang="zh-CN" altLang="en-US" sz="2800" dirty="0">
                <a:latin typeface="+mn-ea"/>
                <a:ea typeface="+mn-ea"/>
              </a:rPr>
              <a:t>完成教材第</a:t>
            </a:r>
            <a:r>
              <a:rPr lang="en-US" altLang="zh-CN" sz="2800" dirty="0">
                <a:latin typeface="+mn-ea"/>
                <a:ea typeface="+mn-ea"/>
              </a:rPr>
              <a:t>54</a:t>
            </a:r>
            <a:r>
              <a:rPr lang="zh-CN" altLang="en-US" sz="2800" dirty="0">
                <a:latin typeface="+mn-ea"/>
                <a:ea typeface="+mn-ea"/>
              </a:rPr>
              <a:t>页练习十三第</a:t>
            </a:r>
            <a:r>
              <a:rPr lang="en-US" altLang="zh-CN" sz="2800" dirty="0" smtClean="0">
                <a:latin typeface="+mn-ea"/>
                <a:ea typeface="+mn-ea"/>
              </a:rPr>
              <a:t>3</a:t>
            </a:r>
            <a:r>
              <a:rPr lang="zh-CN" altLang="en-US" sz="2800" dirty="0" smtClean="0">
                <a:latin typeface="+mn-ea"/>
                <a:ea typeface="+mn-ea"/>
              </a:rPr>
              <a:t>题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64594" y="961564"/>
            <a:ext cx="8965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把下面各数改写成用“亿”作单位的数。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9225" y="305560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铁路：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16260" y="3415640"/>
            <a:ext cx="28985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1860000000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人次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49457" y="3775680"/>
            <a:ext cx="2247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18.6</a:t>
            </a:r>
            <a:r>
              <a:rPr lang="zh-CN" altLang="en-US" sz="3200" dirty="0">
                <a:latin typeface="+mn-ea"/>
                <a:ea typeface="+mn-ea"/>
              </a:rPr>
              <a:t>亿人次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00562" y="306431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公路：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64658" y="3424351"/>
            <a:ext cx="3079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32790000000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人次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7855" y="3784391"/>
            <a:ext cx="24545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327.9</a:t>
            </a:r>
            <a:r>
              <a:rPr lang="zh-CN" altLang="en-US" sz="3200" dirty="0" smtClean="0">
                <a:latin typeface="+mn-ea"/>
                <a:ea typeface="+mn-ea"/>
              </a:rPr>
              <a:t>亿</a:t>
            </a:r>
            <a:r>
              <a:rPr lang="zh-CN" altLang="en-US" sz="3200" dirty="0">
                <a:latin typeface="+mn-ea"/>
                <a:ea typeface="+mn-ea"/>
              </a:rPr>
              <a:t>人次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4172" y="505730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水运：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88268" y="5417349"/>
            <a:ext cx="2717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240000000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人次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21465" y="5777389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2.4</a:t>
            </a:r>
            <a:r>
              <a:rPr lang="zh-CN" altLang="en-US" sz="3200" dirty="0" smtClean="0">
                <a:latin typeface="+mn-ea"/>
                <a:ea typeface="+mn-ea"/>
              </a:rPr>
              <a:t>亿</a:t>
            </a:r>
            <a:r>
              <a:rPr lang="zh-CN" altLang="en-US" sz="3200" dirty="0">
                <a:latin typeface="+mn-ea"/>
                <a:ea typeface="+mn-ea"/>
              </a:rPr>
              <a:t>人次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72570" y="506602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民航：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36666" y="5426060"/>
            <a:ext cx="2717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90000000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人次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69863" y="5786100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2.9</a:t>
            </a:r>
            <a:r>
              <a:rPr lang="zh-CN" altLang="en-US" sz="3200" dirty="0" smtClean="0">
                <a:latin typeface="+mn-ea"/>
                <a:ea typeface="+mn-ea"/>
              </a:rPr>
              <a:t>亿</a:t>
            </a:r>
            <a:r>
              <a:rPr lang="zh-CN" altLang="en-US" sz="3200" dirty="0">
                <a:latin typeface="+mn-ea"/>
                <a:ea typeface="+mn-ea"/>
              </a:rPr>
              <a:t>人次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30181" y="1556792"/>
            <a:ext cx="58254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这是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2011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年全国客运量统计结果。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圆角矩形 2"/>
          <p:cNvSpPr/>
          <p:nvPr/>
        </p:nvSpPr>
        <p:spPr>
          <a:xfrm rot="16200000">
            <a:off x="3667463" y="-923046"/>
            <a:ext cx="542384" cy="550206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49" name="Picture 1" descr="C:\Users\mengxun\AppData\Roaming\Tencent\Users\704695030\QQ\WinTemp\RichOle\9WQVNA61)9KS4C388@)~DZ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9942" y="2132856"/>
            <a:ext cx="2422622" cy="138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AutoShape 3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5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457200" y="457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AutoShape 6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609600" y="60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AutoShape 7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762000" y="762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AutoShape 8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914400" y="914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AutoShape 10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1066800" y="1066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AutoShape 11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1219200" y="1219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AutoShape 1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1371600" y="1371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AutoShape 2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1524000" y="1524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7" name="Picture 3" descr="C:\Users\mengxun\AppData\Roaming\Tencent\Users\704695030\QQ\WinTemp\RichOle\B]TOJ_4(IAX[(}UWHDIMJ`Q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0334" y="4239627"/>
            <a:ext cx="2686246" cy="127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70" y="2174521"/>
            <a:ext cx="2241306" cy="132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:\Users\mengxun\AppData\Roaming\Tencent\Users\704695030\QQ\WinTemp\RichOle\3HTC09{_[FQPT$P8RRYV2I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690" y="4307611"/>
            <a:ext cx="2366650" cy="120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31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5284" y="428604"/>
            <a:ext cx="6574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54</a:t>
            </a:r>
            <a:r>
              <a:rPr lang="zh-CN" altLang="en-US" sz="3200" dirty="0">
                <a:latin typeface="+mj-ea"/>
                <a:ea typeface="+mj-ea"/>
              </a:rPr>
              <a:t>页练习十三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4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4" name="矩形 3"/>
          <p:cNvSpPr/>
          <p:nvPr/>
        </p:nvSpPr>
        <p:spPr>
          <a:xfrm>
            <a:off x="571472" y="1052736"/>
            <a:ext cx="84280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把横线上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的数改写成用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“万”作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单位的数。（保留两位小数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475656" y="5373216"/>
            <a:ext cx="1955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+mj-ea"/>
                <a:ea typeface="+mj-ea"/>
              </a:rPr>
              <a:t>3.60</a:t>
            </a:r>
            <a:r>
              <a:rPr lang="zh-CN" altLang="en-US" sz="3600" dirty="0">
                <a:latin typeface="+mj-ea"/>
                <a:ea typeface="+mj-ea"/>
              </a:rPr>
              <a:t>万</a:t>
            </a:r>
            <a:endParaRPr lang="en-US" altLang="zh-CN" sz="3600" dirty="0">
              <a:latin typeface="+mj-ea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9512" y="4221088"/>
            <a:ext cx="4392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台湾岛是我国第一大岛，面积是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35990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k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㎡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584449" y="5237911"/>
            <a:ext cx="12593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6048672" y="5373216"/>
            <a:ext cx="1763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j-ea"/>
                <a:ea typeface="+mj-ea"/>
              </a:rPr>
              <a:t>3.39</a:t>
            </a:r>
            <a:r>
              <a:rPr lang="zh-CN" altLang="en-US" sz="3600" dirty="0" smtClean="0">
                <a:latin typeface="+mj-ea"/>
                <a:ea typeface="+mj-ea"/>
              </a:rPr>
              <a:t>万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52528" y="4229799"/>
            <a:ext cx="4392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海南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岛是我国第二大岛，面积是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33900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k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㎡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192688" y="5274029"/>
            <a:ext cx="126651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9" name="Picture 1" descr="C:\Users\mengxun\AppData\Roaming\Tencent\Users\704695030\QQ\WinTemp\RichOle\V%UTU_EJ~)9%{NK3J9Q56H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494" y="2132856"/>
            <a:ext cx="305191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C:\Users\mengxun\AppData\Roaming\Tencent\Users\704695030\QQ\WinTemp\RichOle\H_?15E2SL~HLCRFFLUOCN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AutoShape 3" descr="C:\Users\mengxun\AppData\Roaming\Tencent\Users\704695030\QQ\WinTemp\RichOle\H_?15E2SL~HLCRFFLUOCN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mengxun\AppData\Roaming\Tencent\Users\704695030\QQ\WinTemp\RichOle\H_?15E2SL~HLCRFFLUOCN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1" descr="C:\Users\mengxun\AppData\Roaming\Tencent\Users\704695030\QQ\WinTemp\RichOle\H_?15E2SL~HLCRFFLUOCN.png"/>
          <p:cNvSpPr>
            <a:spLocks noChangeAspect="1" noChangeArrowheads="1"/>
          </p:cNvSpPr>
          <p:nvPr/>
        </p:nvSpPr>
        <p:spPr bwMode="auto">
          <a:xfrm>
            <a:off x="457200" y="457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AutoShape 2" descr="C:\Users\mengxun\AppData\Roaming\Tencent\Users\704695030\QQ\WinTemp\RichOle\H_?15E2SL~HLCRFFLUOCN.png"/>
          <p:cNvSpPr>
            <a:spLocks noChangeAspect="1" noChangeArrowheads="1"/>
          </p:cNvSpPr>
          <p:nvPr/>
        </p:nvSpPr>
        <p:spPr bwMode="auto">
          <a:xfrm>
            <a:off x="609600" y="60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658" y="2098551"/>
            <a:ext cx="295275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0034" y="850407"/>
            <a:ext cx="8215370" cy="224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把大数改写成用“万”作单位的数都要除以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10000,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小数点都是向左移动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所以在改写时只要在万位右边点上小数点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去掉小数末尾的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再在数的后面写上万字就可以了。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71472" y="3140968"/>
            <a:ext cx="8143932" cy="171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把一个大数改写成用“亿”作单位的数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在亿位的后面点上小数点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去掉小数末尾的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再在数的后面写上亿字就可以了。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71472" y="4911692"/>
            <a:ext cx="8072494" cy="117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在改写完大数之后一定要记得写上单位万或亿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有单位名称的还要再写上单位名称。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9"/>
          <p:cNvGrpSpPr/>
          <p:nvPr/>
        </p:nvGrpSpPr>
        <p:grpSpPr>
          <a:xfrm>
            <a:off x="6084168" y="5949280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525980" y="1000108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54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7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571472" y="1930778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7.2013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年我国在校小学生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93605487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写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成用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“万人”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作单位的数。（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保留一位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9888" y="3890665"/>
            <a:ext cx="27767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93605487</a:t>
            </a:r>
            <a:r>
              <a:rPr lang="zh-CN" altLang="zh-CN" sz="4000" dirty="0" smtClean="0"/>
              <a:t>人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4233463" y="3873242"/>
            <a:ext cx="2767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/>
              <a:t>≈9360.5</a:t>
            </a:r>
            <a:r>
              <a:rPr lang="zh-CN" altLang="zh-CN" sz="4000" dirty="0" smtClean="0"/>
              <a:t>人</a:t>
            </a:r>
            <a:endParaRPr lang="zh-CN" altLang="en-US" sz="4000" dirty="0"/>
          </a:p>
        </p:txBody>
      </p:sp>
      <p:sp>
        <p:nvSpPr>
          <p:cNvPr id="2" name="AutoShape 1" descr="C:\Users\mengxun\AppData\Roaming\Tencent\Users\704695030\QQ\WinTemp\RichOle\(AC@)]DA}Y6F~Q]@M[0V(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142844" y="714356"/>
            <a:ext cx="7593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28662" y="428604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54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8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42419" y="1719048"/>
            <a:ext cx="1126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6.65</a:t>
            </a:r>
          </a:p>
        </p:txBody>
      </p:sp>
      <p:sp>
        <p:nvSpPr>
          <p:cNvPr id="22" name="矩形 21"/>
          <p:cNvSpPr/>
          <p:nvPr/>
        </p:nvSpPr>
        <p:spPr>
          <a:xfrm>
            <a:off x="4133987" y="1791056"/>
            <a:ext cx="43652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665 cm =              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538244" y="2310362"/>
            <a:ext cx="135351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515496" y="2377903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北京的北海九龙壁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726832" y="2295113"/>
            <a:ext cx="8208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39" name="矩形 38"/>
          <p:cNvSpPr/>
          <p:nvPr/>
        </p:nvSpPr>
        <p:spPr>
          <a:xfrm>
            <a:off x="4069459" y="2317367"/>
            <a:ext cx="5219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宽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25.86 m =        m       cm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575661" y="2835865"/>
            <a:ext cx="92032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763905" y="2871176"/>
            <a:ext cx="848317" cy="8711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7228522" y="4638643"/>
            <a:ext cx="1447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4.64</a:t>
            </a:r>
          </a:p>
        </p:txBody>
      </p:sp>
      <p:sp>
        <p:nvSpPr>
          <p:cNvPr id="43" name="矩形 42"/>
          <p:cNvSpPr/>
          <p:nvPr/>
        </p:nvSpPr>
        <p:spPr>
          <a:xfrm>
            <a:off x="5202695" y="4676443"/>
            <a:ext cx="3472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m64 cm =         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1792" y="5160094"/>
            <a:ext cx="6103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2007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年我国运动员创造了女子撑杆跳高亚洲新纪录：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m64 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269929" y="5229479"/>
            <a:ext cx="92032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7835690" y="2295112"/>
            <a:ext cx="8208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86</a:t>
            </a:r>
          </a:p>
        </p:txBody>
      </p:sp>
      <p:pic>
        <p:nvPicPr>
          <p:cNvPr id="2049" name="Picture 1" descr="C:\Users\mengxun\AppData\Roaming\Tencent\Users\704695030\QQ\WinTemp\RichOle\AT~9(%PU`L(1I34CB[MP5SQ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00" y="1142984"/>
            <a:ext cx="3427236" cy="131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engxun\AppData\Roaming\Tencent\Users\704695030\QQ\WinTemp\RichOle\XUSXP3}TX91OCWI8{SFLV~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877" y="3143248"/>
            <a:ext cx="2917441" cy="195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8" grpId="0"/>
      <p:bldP spid="42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571472" y="509771"/>
            <a:ext cx="702312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把下面的数改写成用“万”作单位的数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8984" y="2646664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14450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78854" y="2654888"/>
            <a:ext cx="1435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586097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1507" y="3322644"/>
            <a:ext cx="1435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271209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20900" y="2107219"/>
            <a:ext cx="37796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保留两位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1547" y="2634663"/>
            <a:ext cx="1834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</a:t>
            </a:r>
            <a:r>
              <a:rPr lang="en-US" altLang="zh-CN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87441" y="2643182"/>
            <a:ext cx="20649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58.61</a:t>
            </a:r>
            <a:r>
              <a:rPr lang="zh-CN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38086" y="3282735"/>
            <a:ext cx="20649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27.12</a:t>
            </a:r>
            <a:r>
              <a:rPr lang="zh-CN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0857" y="4899945"/>
            <a:ext cx="1435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340598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6314" y="4882607"/>
            <a:ext cx="1435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363300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53223" y="5508521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82507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733645" y="4235990"/>
            <a:ext cx="37796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保留一位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69444" y="4887944"/>
            <a:ext cx="1834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34.1</a:t>
            </a:r>
            <a:r>
              <a:rPr lang="zh-CN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94901" y="4870901"/>
            <a:ext cx="1834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36.3</a:t>
            </a:r>
            <a:r>
              <a:rPr lang="zh-CN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89802" y="5468612"/>
            <a:ext cx="1603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8.3</a:t>
            </a:r>
            <a:r>
              <a:rPr lang="zh-CN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/>
      <p:bldP spid="25" grpId="0"/>
      <p:bldP spid="30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45917" y="961145"/>
            <a:ext cx="18722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口算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8775" y="1916832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2.5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6716" y="1927385"/>
            <a:ext cx="18133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25÷10=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76056" y="1927384"/>
            <a:ext cx="20473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800÷10=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5562" y="2844939"/>
            <a:ext cx="24048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132.1÷10=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87364" y="2844938"/>
            <a:ext cx="20473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25÷100=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71330" y="186665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80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69456" y="284280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13.21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03860" y="2781137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0.25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0674" y="3802662"/>
            <a:ext cx="2281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800÷100=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12476" y="3802661"/>
            <a:ext cx="24048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22.1÷100=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42703" y="378975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16788" y="381086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0.221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8724" y="4738766"/>
            <a:ext cx="2281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25÷1000=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40526" y="4738765"/>
            <a:ext cx="2515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800÷1000=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75719" y="4716225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0.025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45537" y="4737338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4" grpId="0"/>
      <p:bldP spid="27" grpId="0"/>
      <p:bldP spid="28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786446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92935" y="500042"/>
            <a:ext cx="69508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把下面的数改写成用“亿”作单位的数。</a:t>
            </a:r>
          </a:p>
        </p:txBody>
      </p:sp>
      <p:sp>
        <p:nvSpPr>
          <p:cNvPr id="29" name="矩形 28"/>
          <p:cNvSpPr/>
          <p:nvPr/>
        </p:nvSpPr>
        <p:spPr>
          <a:xfrm>
            <a:off x="715475" y="2504219"/>
            <a:ext cx="2008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116897000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72066" y="2513343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135426780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5475" y="332052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78160000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95897" y="1840264"/>
            <a:ext cx="37796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保留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位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714612" y="2504219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1.2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70345" y="2513343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1.4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00298" y="3292618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0.8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2281" y="481303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14564000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14876" y="482215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2456700000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72281" y="5621309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465987000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672281" y="4149080"/>
            <a:ext cx="37796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保留一位小数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428860" y="4813035"/>
            <a:ext cx="1651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0.15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03215" y="4797152"/>
            <a:ext cx="1856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24.57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643174" y="5601434"/>
            <a:ext cx="1651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4.66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3" grpId="0"/>
      <p:bldP spid="44" grpId="0"/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1472" y="623590"/>
            <a:ext cx="7168880" cy="147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把下面的数改写成用“亿”作单位的数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再保留两位小数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63164" y="2420888"/>
            <a:ext cx="7047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3073250000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=(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亿≈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亿</a:t>
            </a:r>
          </a:p>
        </p:txBody>
      </p:sp>
      <p:sp>
        <p:nvSpPr>
          <p:cNvPr id="83" name="矩形 82"/>
          <p:cNvSpPr/>
          <p:nvPr/>
        </p:nvSpPr>
        <p:spPr>
          <a:xfrm>
            <a:off x="653928" y="3534730"/>
            <a:ext cx="6328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78163000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=(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亿≈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亿</a:t>
            </a:r>
          </a:p>
        </p:txBody>
      </p:sp>
      <p:sp>
        <p:nvSpPr>
          <p:cNvPr id="84" name="矩形 83"/>
          <p:cNvSpPr/>
          <p:nvPr/>
        </p:nvSpPr>
        <p:spPr>
          <a:xfrm>
            <a:off x="653928" y="4758866"/>
            <a:ext cx="6739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4853900000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=(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亿≈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亿</a:t>
            </a:r>
          </a:p>
        </p:txBody>
      </p:sp>
      <p:sp>
        <p:nvSpPr>
          <p:cNvPr id="93" name="Text Box 14"/>
          <p:cNvSpPr txBox="1">
            <a:spLocks noChangeArrowheads="1"/>
          </p:cNvSpPr>
          <p:nvPr/>
        </p:nvSpPr>
        <p:spPr bwMode="auto">
          <a:xfrm>
            <a:off x="3182154" y="2429599"/>
            <a:ext cx="208028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30.7325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Text Box 15"/>
          <p:cNvSpPr txBox="1">
            <a:spLocks noChangeArrowheads="1"/>
          </p:cNvSpPr>
          <p:nvPr/>
        </p:nvSpPr>
        <p:spPr bwMode="auto">
          <a:xfrm>
            <a:off x="2791758" y="3564305"/>
            <a:ext cx="219586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0.78163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Text Box 16"/>
          <p:cNvSpPr txBox="1">
            <a:spLocks noChangeArrowheads="1"/>
          </p:cNvSpPr>
          <p:nvPr/>
        </p:nvSpPr>
        <p:spPr bwMode="auto">
          <a:xfrm>
            <a:off x="3224104" y="4793778"/>
            <a:ext cx="16712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48.539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5786446" y="2443283"/>
            <a:ext cx="208028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30.73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5357818" y="3564305"/>
            <a:ext cx="219586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0.78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5500694" y="4793778"/>
            <a:ext cx="16712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48.54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bldLvl="0" autoUpdateAnimBg="0"/>
      <p:bldP spid="94" grpId="0" bldLvl="0" autoUpdateAnimBg="0"/>
      <p:bldP spid="95" grpId="0" bldLvl="0" autoUpdateAnimBg="0"/>
      <p:bldP spid="28" grpId="0" bldLvl="0" autoUpdateAnimBg="0"/>
      <p:bldP spid="29" grpId="0" bldLvl="0" autoUpdateAnimBg="0"/>
      <p:bldP spid="30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9" name="矩形 8"/>
          <p:cNvSpPr/>
          <p:nvPr/>
        </p:nvSpPr>
        <p:spPr>
          <a:xfrm flipH="1">
            <a:off x="601488" y="500042"/>
            <a:ext cx="711378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</a:rPr>
              <a:t>（易错题）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判断。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对的画“√”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错的画“✕”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563142" y="2273147"/>
            <a:ext cx="9649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(1)2486200000≈25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亿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566530" y="3407251"/>
            <a:ext cx="9649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(2)8.009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保留一位小数是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567546" y="4637798"/>
            <a:ext cx="91805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(3)5500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改写成用万作单位的数是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0.55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万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 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      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7500958" y="5140123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44" name="Text Box 9"/>
          <p:cNvSpPr txBox="1">
            <a:spLocks noChangeArrowheads="1"/>
          </p:cNvSpPr>
          <p:nvPr/>
        </p:nvSpPr>
        <p:spPr bwMode="auto">
          <a:xfrm>
            <a:off x="7572396" y="3485670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48" name="Text Box 9"/>
          <p:cNvSpPr txBox="1">
            <a:spLocks noChangeArrowheads="1"/>
          </p:cNvSpPr>
          <p:nvPr/>
        </p:nvSpPr>
        <p:spPr bwMode="auto">
          <a:xfrm>
            <a:off x="7572396" y="2292671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  <a:endParaRPr lang="zh-CN" altLang="en-US" sz="36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utoUpdateAnimBg="0"/>
      <p:bldP spid="44" grpId="0" bldLvl="0" autoUpdateAnimBg="0"/>
      <p:bldP spid="48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734122" y="611977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想一想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写一写。</a:t>
            </a: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281142" y="1316823"/>
            <a:ext cx="8790486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台湾岛是我国第一大岛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面积是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35990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平方千米。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改写成以万为单位的数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并保留两位小数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)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Text Box 42"/>
          <p:cNvSpPr txBox="1">
            <a:spLocks noChangeArrowheads="1"/>
          </p:cNvSpPr>
          <p:nvPr/>
        </p:nvSpPr>
        <p:spPr bwMode="auto">
          <a:xfrm>
            <a:off x="1294764" y="2670011"/>
            <a:ext cx="362720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</a:rPr>
              <a:t>35990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平方千米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 Box 43"/>
          <p:cNvSpPr txBox="1">
            <a:spLocks noChangeArrowheads="1"/>
          </p:cNvSpPr>
          <p:nvPr/>
        </p:nvSpPr>
        <p:spPr bwMode="auto">
          <a:xfrm>
            <a:off x="4318704" y="2670011"/>
            <a:ext cx="417686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≈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</a:rPr>
              <a:t>3.60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万平方千米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 Box 40"/>
          <p:cNvSpPr txBox="1">
            <a:spLocks noChangeArrowheads="1"/>
          </p:cNvSpPr>
          <p:nvPr/>
        </p:nvSpPr>
        <p:spPr bwMode="auto">
          <a:xfrm>
            <a:off x="286652" y="3545584"/>
            <a:ext cx="8428752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海王星距离地球有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4504000000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千米。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改写成以亿为单位的数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并保留一位小数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sym typeface="Arial" panose="020B0604020202020204" pitchFamily="34" charset="0"/>
              </a:rPr>
              <a:t>)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1322727" y="4953942"/>
            <a:ext cx="362720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</a:rPr>
              <a:t>4504000000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千米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4606736" y="4953942"/>
            <a:ext cx="417686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≈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</a:rPr>
              <a:t>45.0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亿千米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0520" y="611977"/>
            <a:ext cx="77062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r>
              <a:rPr lang="zh-CN" altLang="en-US" sz="28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28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</a:t>
            </a:r>
            <a:r>
              <a:rPr lang="zh-CN" altLang="en-US" sz="28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Text Box 40"/>
          <p:cNvSpPr txBox="1">
            <a:spLocks noChangeArrowheads="1"/>
          </p:cNvSpPr>
          <p:nvPr/>
        </p:nvSpPr>
        <p:spPr bwMode="auto">
          <a:xfrm>
            <a:off x="426504" y="1041843"/>
            <a:ext cx="8790486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(1)2009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年全国在校小学生大约有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128226200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人。</a:t>
            </a:r>
          </a:p>
        </p:txBody>
      </p:sp>
      <p:sp>
        <p:nvSpPr>
          <p:cNvPr id="16" name="Text Box 40"/>
          <p:cNvSpPr txBox="1">
            <a:spLocks noChangeArrowheads="1"/>
          </p:cNvSpPr>
          <p:nvPr/>
        </p:nvSpPr>
        <p:spPr bwMode="auto">
          <a:xfrm>
            <a:off x="535024" y="1548081"/>
            <a:ext cx="8790486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①你能改写成以“亿”作单位的数吗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?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试试看。</a:t>
            </a:r>
          </a:p>
        </p:txBody>
      </p:sp>
      <p:sp>
        <p:nvSpPr>
          <p:cNvPr id="17" name="Text Box 42"/>
          <p:cNvSpPr txBox="1">
            <a:spLocks noChangeArrowheads="1"/>
          </p:cNvSpPr>
          <p:nvPr/>
        </p:nvSpPr>
        <p:spPr bwMode="auto">
          <a:xfrm>
            <a:off x="1543136" y="1980129"/>
            <a:ext cx="61926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128226200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43"/>
          <p:cNvSpPr txBox="1">
            <a:spLocks noChangeArrowheads="1"/>
          </p:cNvSpPr>
          <p:nvPr/>
        </p:nvSpPr>
        <p:spPr bwMode="auto">
          <a:xfrm>
            <a:off x="3641803" y="1980129"/>
            <a:ext cx="364484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1.282262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40"/>
          <p:cNvSpPr txBox="1">
            <a:spLocks noChangeArrowheads="1"/>
          </p:cNvSpPr>
          <p:nvPr/>
        </p:nvSpPr>
        <p:spPr bwMode="auto">
          <a:xfrm>
            <a:off x="535024" y="2493617"/>
            <a:ext cx="9180512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②你会用四舍五入法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再求出近似数吗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?(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保留一位小数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)</a:t>
            </a: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3434143" y="3142780"/>
            <a:ext cx="43016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282262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亿≈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40"/>
          <p:cNvSpPr txBox="1">
            <a:spLocks noChangeArrowheads="1"/>
          </p:cNvSpPr>
          <p:nvPr/>
        </p:nvSpPr>
        <p:spPr bwMode="auto">
          <a:xfrm>
            <a:off x="487492" y="3789761"/>
            <a:ext cx="8790486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(2)2009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年山东省人口总数大约为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90820000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人。</a:t>
            </a:r>
          </a:p>
        </p:txBody>
      </p:sp>
      <p:sp>
        <p:nvSpPr>
          <p:cNvPr id="28" name="Text Box 40"/>
          <p:cNvSpPr txBox="1">
            <a:spLocks noChangeArrowheads="1"/>
          </p:cNvSpPr>
          <p:nvPr/>
        </p:nvSpPr>
        <p:spPr bwMode="auto">
          <a:xfrm>
            <a:off x="493002" y="4282203"/>
            <a:ext cx="8790486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改写成以“亿”作单位的数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并保留两位小数。</a:t>
            </a:r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1392675" y="4838246"/>
            <a:ext cx="67701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90820000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亿≈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</a:p>
        </p:txBody>
      </p:sp>
      <p:sp>
        <p:nvSpPr>
          <p:cNvPr id="30" name="Text Box 43"/>
          <p:cNvSpPr txBox="1">
            <a:spLocks noChangeArrowheads="1"/>
          </p:cNvSpPr>
          <p:nvPr/>
        </p:nvSpPr>
        <p:spPr bwMode="auto">
          <a:xfrm>
            <a:off x="3143240" y="4838246"/>
            <a:ext cx="17139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0.9082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40"/>
          <p:cNvSpPr txBox="1">
            <a:spLocks noChangeArrowheads="1"/>
          </p:cNvSpPr>
          <p:nvPr/>
        </p:nvSpPr>
        <p:spPr bwMode="auto">
          <a:xfrm>
            <a:off x="925132" y="5434331"/>
            <a:ext cx="734499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改写时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当数位不够时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用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　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占位。</a:t>
            </a:r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>
            <a:off x="4929190" y="5423021"/>
            <a:ext cx="5769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5072066" y="4838246"/>
            <a:ext cx="13539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3" grpId="0"/>
      <p:bldP spid="29" grpId="0"/>
      <p:bldP spid="30" grpId="0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2950" y="500042"/>
            <a:ext cx="6973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把下面各数改写成用“万”或“亿”作单位的数。</a:t>
            </a:r>
          </a:p>
        </p:txBody>
      </p:sp>
      <p:sp>
        <p:nvSpPr>
          <p:cNvPr id="47" name="矩形 46"/>
          <p:cNvSpPr/>
          <p:nvPr/>
        </p:nvSpPr>
        <p:spPr>
          <a:xfrm>
            <a:off x="319072" y="2306382"/>
            <a:ext cx="8505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预计到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年北京人口将达到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15550000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人。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788748" y="3153162"/>
            <a:ext cx="12234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1555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409053" y="3170410"/>
            <a:ext cx="43813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15550000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=(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万</a:t>
            </a:r>
          </a:p>
        </p:txBody>
      </p:sp>
      <p:sp>
        <p:nvSpPr>
          <p:cNvPr id="16" name="矩形 15"/>
          <p:cNvSpPr/>
          <p:nvPr/>
        </p:nvSpPr>
        <p:spPr>
          <a:xfrm>
            <a:off x="323528" y="4221088"/>
            <a:ext cx="8098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(2)2009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年我国电话用户超过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1000000000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户。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80129" y="502537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13509" y="5020787"/>
            <a:ext cx="45368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1000000000=(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亿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611560" y="1530951"/>
            <a:ext cx="3506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227940000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</a:p>
        </p:txBody>
      </p:sp>
      <p:sp>
        <p:nvSpPr>
          <p:cNvPr id="52" name="TextBox 14"/>
          <p:cNvSpPr txBox="1"/>
          <p:nvPr/>
        </p:nvSpPr>
        <p:spPr>
          <a:xfrm>
            <a:off x="755576" y="4261225"/>
            <a:ext cx="2068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57910000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8036" y="2184450"/>
            <a:ext cx="1723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57910000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827584" y="894792"/>
            <a:ext cx="3506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读一读下面的数。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2500093" y="150017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读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作：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2506809" y="220409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读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作：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3724229" y="1484784"/>
            <a:ext cx="4952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二亿二千七百九十四万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730944" y="2188704"/>
            <a:ext cx="4513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五千七百九十一万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1658" y="3053728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改写成用“万”作单位的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771223" y="3676450"/>
            <a:ext cx="21323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227940000</a:t>
            </a:r>
            <a:endParaRPr lang="zh-CN" altLang="en-US" sz="3600" dirty="0"/>
          </a:p>
        </p:txBody>
      </p:sp>
      <p:sp>
        <p:nvSpPr>
          <p:cNvPr id="16" name="TextBox 14"/>
          <p:cNvSpPr txBox="1"/>
          <p:nvPr/>
        </p:nvSpPr>
        <p:spPr>
          <a:xfrm>
            <a:off x="2752697" y="4261225"/>
            <a:ext cx="2303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=5791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68343" y="3676450"/>
            <a:ext cx="20361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=22794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771223" y="4907556"/>
            <a:ext cx="76222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如何</a:t>
            </a:r>
            <a:r>
              <a:rPr lang="zh-CN" altLang="zh-CN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不是整万或整亿的数改写成用“万”或“亿”作单位的</a:t>
            </a:r>
            <a:r>
              <a:rPr lang="zh-CN" altLang="zh-CN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？</a:t>
            </a:r>
            <a:endParaRPr lang="zh-CN" altLang="en-US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0" grpId="0"/>
      <p:bldP spid="11" grpId="0"/>
      <p:bldP spid="12" grpId="0"/>
      <p:bldP spid="13" grpId="0"/>
      <p:bldP spid="4" grpId="0"/>
      <p:bldP spid="5" grpId="0"/>
      <p:bldP spid="16" grpId="0"/>
      <p:bldP spid="1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TextBox 4"/>
          <p:cNvSpPr txBox="1">
            <a:spLocks noChangeArrowheads="1"/>
          </p:cNvSpPr>
          <p:nvPr/>
        </p:nvSpPr>
        <p:spPr bwMode="auto">
          <a:xfrm>
            <a:off x="2123728" y="641894"/>
            <a:ext cx="6192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地球与月球的距离是多少万千米？</a:t>
            </a:r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32486"/>
            <a:ext cx="7239046" cy="334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79512" y="4831015"/>
            <a:ext cx="5136342" cy="312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你从图中看到了哪些信息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5666256"/>
            <a:ext cx="82809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问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我们地球与月球的距离是多少万千米。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5085184"/>
            <a:ext cx="7636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地球与月球的距离是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384400 </a:t>
            </a:r>
            <a:r>
              <a:rPr lang="en-US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km</a:t>
            </a:r>
            <a:r>
              <a:rPr lang="zh-CN" altLang="en-US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827584" y="603815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Group 3"/>
          <p:cNvGrpSpPr/>
          <p:nvPr/>
        </p:nvGrpSpPr>
        <p:grpSpPr bwMode="auto">
          <a:xfrm>
            <a:off x="8496226" y="6569075"/>
            <a:ext cx="1152525" cy="288925"/>
            <a:chOff x="0" y="0"/>
            <a:chExt cx="726" cy="182"/>
          </a:xfrm>
        </p:grpSpPr>
        <p:sp>
          <p:nvSpPr>
            <p:cNvPr id="17412" name="AutoShape 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3" name="AutoShape 5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38162" y="3655219"/>
            <a:ext cx="83534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</a:rPr>
              <a:t>地球与月球的距离是多少万千米？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836664" y="4221163"/>
            <a:ext cx="2952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4000" dirty="0">
                <a:solidFill>
                  <a:schemeClr val="tx1"/>
                </a:solidFill>
              </a:rPr>
              <a:t>38 4400  </a:t>
            </a:r>
            <a:r>
              <a:rPr lang="zh-CN" altLang="en-US" sz="4000" dirty="0">
                <a:solidFill>
                  <a:schemeClr val="tx1"/>
                </a:solidFill>
              </a:rPr>
              <a:t>㎞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2484463" y="4346576"/>
            <a:ext cx="1152525" cy="4318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 flipV="1">
            <a:off x="2412926" y="4797425"/>
            <a:ext cx="0" cy="431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755576" y="5229225"/>
            <a:ext cx="547330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在万位的右边，点上小数点，在数的后面加上</a:t>
            </a:r>
            <a:r>
              <a:rPr lang="zh-CN" altLang="en-US" sz="3200" dirty="0">
                <a:solidFill>
                  <a:srgbClr val="C00000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32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万</a:t>
            </a:r>
            <a:r>
              <a:rPr lang="zh-CN" altLang="en-US" sz="3200" dirty="0">
                <a:solidFill>
                  <a:srgbClr val="C00000"/>
                </a:solidFill>
                <a:ea typeface="华文新魏" panose="02010800040101010101" pitchFamily="2" charset="-122"/>
              </a:rPr>
              <a:t>”</a:t>
            </a:r>
            <a:r>
              <a:rPr lang="zh-CN" altLang="en-US" sz="32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字。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4362425" y="4211638"/>
            <a:ext cx="3692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</a:rPr>
              <a:t>＝</a:t>
            </a:r>
            <a:r>
              <a:rPr lang="en-US" altLang="zh-CN" sz="4000" dirty="0">
                <a:solidFill>
                  <a:srgbClr val="FF0000"/>
                </a:solidFill>
              </a:rPr>
              <a:t>38.44</a:t>
            </a:r>
            <a:r>
              <a:rPr lang="zh-CN" altLang="en-US" sz="4000" dirty="0">
                <a:solidFill>
                  <a:srgbClr val="FF0000"/>
                </a:solidFill>
              </a:rPr>
              <a:t>万 ㎞</a:t>
            </a:r>
          </a:p>
        </p:txBody>
      </p:sp>
      <p:sp>
        <p:nvSpPr>
          <p:cNvPr id="17423" name="Oval 15"/>
          <p:cNvSpPr>
            <a:spLocks noChangeArrowheads="1"/>
          </p:cNvSpPr>
          <p:nvPr/>
        </p:nvSpPr>
        <p:spPr bwMode="auto">
          <a:xfrm>
            <a:off x="2484364" y="4652963"/>
            <a:ext cx="142875" cy="1428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505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</a:endParaRPr>
          </a:p>
        </p:txBody>
      </p:sp>
      <p:grpSp>
        <p:nvGrpSpPr>
          <p:cNvPr id="17424" name="Group 16"/>
          <p:cNvGrpSpPr/>
          <p:nvPr/>
        </p:nvGrpSpPr>
        <p:grpSpPr bwMode="auto">
          <a:xfrm>
            <a:off x="1985962" y="1317625"/>
            <a:ext cx="6989763" cy="584200"/>
            <a:chOff x="-722" y="-15"/>
            <a:chExt cx="4403" cy="368"/>
          </a:xfrm>
        </p:grpSpPr>
        <p:sp>
          <p:nvSpPr>
            <p:cNvPr id="17425" name="AutoShape 17"/>
            <p:cNvSpPr>
              <a:spLocks noChangeArrowheads="1"/>
            </p:cNvSpPr>
            <p:nvPr/>
          </p:nvSpPr>
          <p:spPr bwMode="auto">
            <a:xfrm rot="21298085">
              <a:off x="-722" y="20"/>
              <a:ext cx="4403" cy="318"/>
            </a:xfrm>
            <a:prstGeom prst="cloudCallout">
              <a:avLst>
                <a:gd name="adj1" fmla="val -36639"/>
                <a:gd name="adj2" fmla="val -96037"/>
              </a:avLst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17426" name="Text Box 18"/>
            <p:cNvSpPr txBox="1">
              <a:spLocks noChangeArrowheads="1"/>
            </p:cNvSpPr>
            <p:nvPr/>
          </p:nvSpPr>
          <p:spPr bwMode="auto">
            <a:xfrm rot="21298085">
              <a:off x="-321" y="-15"/>
              <a:ext cx="327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3300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3200" b="0" dirty="0">
                  <a:solidFill>
                    <a:schemeClr val="tx1"/>
                  </a:solidFill>
                  <a:ea typeface="方正姚体" panose="02010601030101010101" pitchFamily="2" charset="-122"/>
                </a:rPr>
                <a:t>数字很大，写起来很麻烦哟！</a:t>
              </a:r>
            </a:p>
          </p:txBody>
        </p:sp>
      </p:grpSp>
      <p:pic>
        <p:nvPicPr>
          <p:cNvPr id="17427" name="Picture 19" descr="200601181259083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3850" y="1341438"/>
            <a:ext cx="2951163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900113" y="476250"/>
            <a:ext cx="7991475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</a:rPr>
              <a:t> </a:t>
            </a:r>
            <a:r>
              <a:rPr lang="zh-CN" altLang="en-US" sz="3200" dirty="0">
                <a:solidFill>
                  <a:schemeClr val="tx1"/>
                </a:solidFill>
              </a:rPr>
              <a:t>地球与月球的距离是</a:t>
            </a:r>
            <a:r>
              <a:rPr lang="en-US" altLang="zh-CN" sz="3200" dirty="0" smtClean="0">
                <a:solidFill>
                  <a:schemeClr val="tx1"/>
                </a:solidFill>
              </a:rPr>
              <a:t>384400 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㎞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2105821" y="2077704"/>
            <a:ext cx="6337300" cy="1569660"/>
          </a:xfrm>
          <a:prstGeom prst="rect">
            <a:avLst/>
          </a:prstGeom>
          <a:solidFill>
            <a:srgbClr val="CCFFFF"/>
          </a:solidFill>
          <a:ln w="9525">
            <a:solidFill>
              <a:srgbClr val="FF505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为了读写方便，常常把不是整万或整亿的数改写成用</a:t>
            </a:r>
            <a:r>
              <a:rPr lang="zh-CN" altLang="en-US" sz="3200" dirty="0">
                <a:solidFill>
                  <a:schemeClr val="tx1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万</a:t>
            </a:r>
            <a:r>
              <a:rPr lang="zh-CN" altLang="en-US" sz="3200" dirty="0">
                <a:solidFill>
                  <a:schemeClr val="tx1"/>
                </a:solidFill>
                <a:ea typeface="华文新魏" panose="02010800040101010101" pitchFamily="2" charset="-122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或</a:t>
            </a:r>
            <a:r>
              <a:rPr lang="zh-CN" altLang="en-US" sz="3200" dirty="0">
                <a:solidFill>
                  <a:schemeClr val="tx1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亿</a:t>
            </a:r>
            <a:r>
              <a:rPr lang="zh-CN" altLang="en-US" sz="3200" dirty="0">
                <a:solidFill>
                  <a:schemeClr val="tx1"/>
                </a:solidFill>
                <a:ea typeface="华文新魏" panose="02010800040101010101" pitchFamily="2" charset="-122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作单位的数。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1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autoUpdateAnimBg="0"/>
      <p:bldP spid="17417" grpId="0" autoUpdateAnimBg="0"/>
      <p:bldP spid="17418" grpId="0" animBg="1"/>
      <p:bldP spid="17419" grpId="0" animBg="1"/>
      <p:bldP spid="17420" grpId="0" autoUpdateAnimBg="0"/>
      <p:bldP spid="17421" grpId="0" autoUpdateAnimBg="0"/>
      <p:bldP spid="17423" grpId="0" animBg="1" autoUpdateAnimBg="0"/>
      <p:bldP spid="17429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644238" y="908720"/>
            <a:ext cx="885698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把下面的数改写成用“万”作单位的数。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555699" y="2000240"/>
            <a:ext cx="71846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98750000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39875600(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保留一位小数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7979" y="3153162"/>
            <a:ext cx="2285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98750000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612138" y="4161274"/>
            <a:ext cx="2303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≈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7784" y="3153162"/>
            <a:ext cx="2002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=9875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4000" dirty="0"/>
          </a:p>
        </p:txBody>
      </p:sp>
      <p:sp>
        <p:nvSpPr>
          <p:cNvPr id="9" name="矩形 8"/>
          <p:cNvSpPr/>
          <p:nvPr/>
        </p:nvSpPr>
        <p:spPr>
          <a:xfrm>
            <a:off x="560154" y="4192052"/>
            <a:ext cx="2427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39875600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3101472" y="4161274"/>
            <a:ext cx="2303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3987.6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60"/>
          <a:stretch>
            <a:fillRect/>
          </a:stretch>
        </p:blipFill>
        <p:spPr>
          <a:xfrm>
            <a:off x="5353209" y="2714619"/>
            <a:ext cx="2686217" cy="328140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TextBox 6"/>
          <p:cNvSpPr txBox="1">
            <a:spLocks noChangeArrowheads="1"/>
          </p:cNvSpPr>
          <p:nvPr/>
        </p:nvSpPr>
        <p:spPr bwMode="auto">
          <a:xfrm>
            <a:off x="2010417" y="561263"/>
            <a:ext cx="633585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木星离太阳的距离是多少亿千米（保留一位小数）？</a:t>
            </a:r>
          </a:p>
        </p:txBody>
      </p:sp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923" y="1584382"/>
            <a:ext cx="7992888" cy="2731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AutoShape 8"/>
          <p:cNvSpPr>
            <a:spLocks noChangeArrowheads="1"/>
          </p:cNvSpPr>
          <p:nvPr/>
        </p:nvSpPr>
        <p:spPr bwMode="auto">
          <a:xfrm>
            <a:off x="752701" y="75597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9512" y="4509120"/>
            <a:ext cx="5136342" cy="312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你从图中看到了哪些信息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95537" y="5402650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问我们</a:t>
            </a:r>
            <a:r>
              <a:rPr lang="zh-CN" altLang="en-US" sz="32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木星</a:t>
            </a:r>
            <a:r>
              <a:rPr lang="zh-CN" altLang="en-US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离太阳的距离是多少亿千米</a:t>
            </a:r>
            <a:r>
              <a:rPr lang="en-US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保留一位小数。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95536" y="4821578"/>
            <a:ext cx="6787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木星离太阳的距离是</a:t>
            </a:r>
            <a:r>
              <a:rPr lang="en-US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778330000 km</a:t>
            </a:r>
            <a:r>
              <a:rPr lang="zh-CN" altLang="en-US" sz="32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611560" y="764704"/>
            <a:ext cx="8013328" cy="149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华文楷体" pitchFamily="2" charset="-122"/>
                <a:cs typeface="Times New Roman" panose="02020603050405020304" pitchFamily="18" charset="0"/>
              </a:rPr>
              <a:t>木星离太阳的距离是</a:t>
            </a:r>
            <a:r>
              <a:rPr lang="en-US" altLang="zh-CN" sz="3200" dirty="0">
                <a:solidFill>
                  <a:schemeClr val="tx1"/>
                </a:solidFill>
                <a:ea typeface="华文楷体" pitchFamily="2" charset="-122"/>
                <a:cs typeface="Times New Roman" panose="02020603050405020304" pitchFamily="18" charset="0"/>
              </a:rPr>
              <a:t>778330000 </a:t>
            </a:r>
            <a:r>
              <a:rPr lang="en-US" altLang="zh-CN" sz="3200" dirty="0" smtClean="0">
                <a:solidFill>
                  <a:schemeClr val="tx1"/>
                </a:solidFill>
                <a:ea typeface="华文楷体" pitchFamily="2" charset="-122"/>
                <a:cs typeface="Times New Roman" panose="02020603050405020304" pitchFamily="18" charset="0"/>
              </a:rPr>
              <a:t>km</a:t>
            </a:r>
            <a:r>
              <a:rPr lang="zh-CN" altLang="en-US" sz="3200" dirty="0" smtClean="0">
                <a:solidFill>
                  <a:schemeClr val="tx1"/>
                </a:solidFill>
                <a:ea typeface="华文楷体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木星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离太阳的距离是多少亿千米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保留一位小数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44575" y="2636341"/>
            <a:ext cx="36663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000" dirty="0">
                <a:solidFill>
                  <a:schemeClr val="tx1"/>
                </a:solidFill>
              </a:rPr>
              <a:t>7 78330000</a:t>
            </a:r>
            <a:r>
              <a:rPr lang="zh-CN" altLang="en-US" sz="4000" dirty="0">
                <a:solidFill>
                  <a:schemeClr val="tx1"/>
                </a:solidFill>
              </a:rPr>
              <a:t>千米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475656" y="2780804"/>
            <a:ext cx="2088083" cy="4318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 flipV="1">
            <a:off x="1258888" y="3212604"/>
            <a:ext cx="0" cy="431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159933" y="3776643"/>
            <a:ext cx="396056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在亿位的右边，点上小数点，在数的后面加上</a:t>
            </a:r>
            <a:r>
              <a:rPr lang="zh-CN" altLang="en-US" sz="3200" dirty="0">
                <a:solidFill>
                  <a:schemeClr val="tx1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亿</a:t>
            </a:r>
            <a:r>
              <a:rPr lang="zh-CN" altLang="en-US" sz="3200" dirty="0">
                <a:solidFill>
                  <a:schemeClr val="tx1"/>
                </a:solidFill>
                <a:ea typeface="华文新魏" panose="02010800040101010101" pitchFamily="2" charset="-122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字。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4932363" y="2564904"/>
            <a:ext cx="39608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</a:rPr>
              <a:t>＝</a:t>
            </a:r>
            <a:r>
              <a:rPr lang="en-US" altLang="zh-CN" sz="4000">
                <a:solidFill>
                  <a:srgbClr val="FF0000"/>
                </a:solidFill>
              </a:rPr>
              <a:t>7.7833</a:t>
            </a:r>
            <a:r>
              <a:rPr lang="zh-CN" altLang="en-US" sz="4000">
                <a:solidFill>
                  <a:srgbClr val="FF0000"/>
                </a:solidFill>
              </a:rPr>
              <a:t>亿千米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4932363" y="3357066"/>
            <a:ext cx="3692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</a:rPr>
              <a:t>≈</a:t>
            </a:r>
            <a:r>
              <a:rPr lang="en-US" altLang="zh-CN" sz="4000" dirty="0">
                <a:solidFill>
                  <a:srgbClr val="FF0000"/>
                </a:solidFill>
              </a:rPr>
              <a:t>7.8</a:t>
            </a:r>
            <a:r>
              <a:rPr lang="zh-CN" altLang="en-US" sz="4000" dirty="0">
                <a:solidFill>
                  <a:srgbClr val="FF0000"/>
                </a:solidFill>
              </a:rPr>
              <a:t>亿千米</a:t>
            </a:r>
          </a:p>
        </p:txBody>
      </p:sp>
      <p:sp>
        <p:nvSpPr>
          <p:cNvPr id="18447" name="Oval 15"/>
          <p:cNvSpPr>
            <a:spLocks noChangeArrowheads="1"/>
          </p:cNvSpPr>
          <p:nvPr/>
        </p:nvSpPr>
        <p:spPr bwMode="auto">
          <a:xfrm>
            <a:off x="1403350" y="3069729"/>
            <a:ext cx="142875" cy="1428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505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1800">
              <a:solidFill>
                <a:srgbClr val="FF0000"/>
              </a:solidFill>
            </a:endParaRPr>
          </a:p>
        </p:txBody>
      </p:sp>
      <p:grpSp>
        <p:nvGrpSpPr>
          <p:cNvPr id="12" name="组合 29"/>
          <p:cNvGrpSpPr/>
          <p:nvPr/>
        </p:nvGrpSpPr>
        <p:grpSpPr bwMode="auto">
          <a:xfrm>
            <a:off x="4710963" y="4365104"/>
            <a:ext cx="4037501" cy="1328737"/>
            <a:chOff x="4643439" y="5500702"/>
            <a:chExt cx="2753852" cy="1143008"/>
          </a:xfrm>
        </p:grpSpPr>
        <p:sp>
          <p:nvSpPr>
            <p:cNvPr id="13" name="矩形 28"/>
            <p:cNvSpPr>
              <a:spLocks noChangeArrowheads="1"/>
            </p:cNvSpPr>
            <p:nvPr/>
          </p:nvSpPr>
          <p:spPr bwMode="auto">
            <a:xfrm>
              <a:off x="4643439" y="5500702"/>
              <a:ext cx="2705864" cy="1143008"/>
            </a:xfrm>
            <a:prstGeom prst="rect">
              <a:avLst/>
            </a:prstGeom>
            <a:solidFill>
              <a:srgbClr val="FFFFCC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3200" smtClean="0">
                <a:latin typeface="+mn-lt"/>
              </a:endParaRPr>
            </a:p>
          </p:txBody>
        </p:sp>
        <p:sp>
          <p:nvSpPr>
            <p:cNvPr id="14" name="TextBox 15"/>
            <p:cNvSpPr txBox="1">
              <a:spLocks noChangeArrowheads="1"/>
            </p:cNvSpPr>
            <p:nvPr/>
          </p:nvSpPr>
          <p:spPr bwMode="auto">
            <a:xfrm>
              <a:off x="5040248" y="5571713"/>
              <a:ext cx="2357043" cy="926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solidFill>
                    <a:schemeClr val="tx1"/>
                  </a:solidFill>
                </a:rPr>
                <a:t>7</a:t>
              </a:r>
              <a:r>
                <a:rPr lang="en-US" altLang="zh-CN" sz="32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.</a:t>
              </a:r>
              <a:r>
                <a:rPr lang="en-US" altLang="zh-CN" sz="3200" dirty="0">
                  <a:solidFill>
                    <a:schemeClr val="tx1"/>
                  </a:solidFill>
                </a:rPr>
                <a:t>7833</a:t>
              </a:r>
              <a:r>
                <a:rPr lang="zh-CN" altLang="en-US" sz="3200" dirty="0">
                  <a:solidFill>
                    <a:schemeClr val="tx1"/>
                  </a:solidFill>
                </a:rPr>
                <a:t>亿千米</a:t>
              </a:r>
            </a:p>
          </p:txBody>
        </p:sp>
      </p:grpSp>
      <p:grpSp>
        <p:nvGrpSpPr>
          <p:cNvPr id="15" name="组合 23"/>
          <p:cNvGrpSpPr/>
          <p:nvPr/>
        </p:nvGrpSpPr>
        <p:grpSpPr bwMode="auto">
          <a:xfrm>
            <a:off x="4749063" y="4887393"/>
            <a:ext cx="4273532" cy="841950"/>
            <a:chOff x="1198552" y="3319422"/>
            <a:chExt cx="2988340" cy="841616"/>
          </a:xfrm>
        </p:grpSpPr>
        <p:cxnSp>
          <p:nvCxnSpPr>
            <p:cNvPr id="16" name="直接箭头连接符 17"/>
            <p:cNvCxnSpPr>
              <a:cxnSpLocks noChangeShapeType="1"/>
            </p:cNvCxnSpPr>
            <p:nvPr/>
          </p:nvCxnSpPr>
          <p:spPr bwMode="auto">
            <a:xfrm rot="5400000" flipH="1" flipV="1">
              <a:off x="1960563" y="3462297"/>
              <a:ext cx="287337" cy="1587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17" name="TextBox 18"/>
            <p:cNvSpPr txBox="1">
              <a:spLocks noChangeArrowheads="1"/>
            </p:cNvSpPr>
            <p:nvPr/>
          </p:nvSpPr>
          <p:spPr bwMode="auto">
            <a:xfrm>
              <a:off x="1198552" y="3576495"/>
              <a:ext cx="2988340" cy="584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200" dirty="0" smtClean="0">
                  <a:solidFill>
                    <a:srgbClr val="FF0000"/>
                  </a:solidFill>
                </a:rPr>
                <a:t>大于</a:t>
              </a:r>
              <a:r>
                <a:rPr lang="en-US" altLang="zh-CN" sz="3200" dirty="0" smtClean="0">
                  <a:solidFill>
                    <a:srgbClr val="FF0000"/>
                  </a:solidFill>
                  <a:latin typeface="+mn-lt"/>
                </a:rPr>
                <a:t>5</a:t>
              </a:r>
              <a:r>
                <a:rPr lang="zh-CN" altLang="en-US" sz="3200" dirty="0" smtClean="0">
                  <a:solidFill>
                    <a:srgbClr val="FF0000"/>
                  </a:solidFill>
                </a:rPr>
                <a:t>，向前一位进</a:t>
              </a:r>
              <a:r>
                <a:rPr lang="en-US" altLang="zh-CN" sz="3200" dirty="0" smtClean="0">
                  <a:solidFill>
                    <a:srgbClr val="FF0000"/>
                  </a:solidFill>
                  <a:latin typeface="+mn-lt"/>
                </a:rPr>
                <a:t>1</a:t>
              </a:r>
              <a:r>
                <a:rPr lang="zh-CN" altLang="en-US" sz="3200" dirty="0" smtClean="0">
                  <a:solidFill>
                    <a:srgbClr val="FF0000"/>
                  </a:solidFill>
                </a:rPr>
                <a:t>。</a:t>
              </a:r>
            </a:p>
          </p:txBody>
        </p:sp>
      </p:grp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5940982" y="4509120"/>
            <a:ext cx="215193" cy="422571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20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utoUpdateAnimBg="0"/>
      <p:bldP spid="18441" grpId="0" autoUpdateAnimBg="0"/>
      <p:bldP spid="18442" grpId="0" animBg="1"/>
      <p:bldP spid="18443" grpId="0" animBg="1"/>
      <p:bldP spid="18444" grpId="0" autoUpdateAnimBg="0"/>
      <p:bldP spid="18445" grpId="0" autoUpdateAnimBg="0"/>
      <p:bldP spid="18446" grpId="0" autoUpdateAnimBg="0"/>
      <p:bldP spid="18447" grpId="0" animBg="1" autoUpdateAnimBg="0"/>
      <p:bldP spid="1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Application>WPS 演示</Application>
  <PresentationFormat>全屏显示(4:3)</PresentationFormat>
  <Paragraphs>235</Paragraphs>
  <Slides>25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人教版数学四年级下第4单元</dc:title>
  <dc:creator>吉林梓翰教育图书有限公司</dc:creator>
  <cp:lastModifiedBy>lenovop</cp:lastModifiedBy>
  <cp:revision>662</cp:revision>
  <dcterms:created xsi:type="dcterms:W3CDTF">2015-11-21T07:20:00Z</dcterms:created>
  <dcterms:modified xsi:type="dcterms:W3CDTF">2021-11-01T03:32:57Z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